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image" Target="../media/e5e6f0ba0da5a80e9b90e43b475a767278bfdee8.png"/><Relationship Id="rId14" Type="http://schemas.openxmlformats.org/officeDocument/2006/relationships/image" Target="../media/d812dce58aa4096dbe226f22e5c9d9b8009a9ee1.png"/><Relationship Id="rId15" Type="http://schemas.openxmlformats.org/officeDocument/2006/relationships/image" Target="../media/afe157b06a7b04cc2b3f56d8f37f994f99a843d3.jp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image" Target="../media/ce459abd2762e755146b521f9b529b08fbf2da87.png"/><Relationship Id="rId14" Type="http://schemas.openxmlformats.org/officeDocument/2006/relationships/image" Target="../media/71e800a8754f6f247f6da99240eaff844069d584.png"/><Relationship Id="rId15" Type="http://schemas.openxmlformats.org/officeDocument/2006/relationships/image" Target="../media/66c1eb7832237ef06da841317ad883f96f3a737c.png"/><Relationship Id="rId16" Type="http://schemas.openxmlformats.org/officeDocument/2006/relationships/image" Target="../media/a5340c6d5cc258ac51a2e96fbcbd36e660af6106.png"/><Relationship Id="rId17" Type="http://schemas.openxmlformats.org/officeDocument/2006/relationships/image" Target="../media/ec377a3c3a69be0e225c9339dc009be5141cdfde.png"/><Relationship Id="rId18" Type="http://schemas.openxmlformats.org/officeDocument/2006/relationships/image" Target="../media/96ba2c1974fff943e3bfd80fe380a564d0ca04cd.png"/><Relationship Id="rId19" Type="http://schemas.openxmlformats.org/officeDocument/2006/relationships/image" Target="../media/c22cc9066db0a863a5e6044ebbdec9d257e02a82.png"/><Relationship Id="rId20" Type="http://schemas.openxmlformats.org/officeDocument/2006/relationships/image" Target="../media/2bc01c8a4350abe08824614909a835901cd08dd2.png"/><Relationship Id="rId21" Type="http://schemas.openxmlformats.org/officeDocument/2006/relationships/image" Target="../media/4f24126108d77bdc2eaf9ef7153e38ca26fedef2.pn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image" Target="../media/0d2684e99bea845f00829f56dab5cdcb340d7e33.jp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e5e6f0ba0da5a80e9b90e43b475a767278bfdee8.png"/><Relationship Id="rId2" Type="http://schemas.openxmlformats.org/officeDocument/2006/relationships/image" Target="../media/ce459abd2762e755146b521f9b529b08fbf2da87.png"/><Relationship Id="rId3" Type="http://schemas.openxmlformats.org/officeDocument/2006/relationships/image" Target="../media/71e800a8754f6f247f6da99240eaff844069d584.png"/><Relationship Id="rId4" Type="http://schemas.openxmlformats.org/officeDocument/2006/relationships/image" Target="../media/66c1eb7832237ef06da841317ad883f96f3a737c.png"/><Relationship Id="rId5" Type="http://schemas.openxmlformats.org/officeDocument/2006/relationships/image" Target="../media/a5340c6d5cc258ac51a2e96fbcbd36e660af6106.png"/><Relationship Id="rId6" Type="http://schemas.openxmlformats.org/officeDocument/2006/relationships/image" Target="../media/ec377a3c3a69be0e225c9339dc009be5141cdfde.png"/><Relationship Id="rId7" Type="http://schemas.openxmlformats.org/officeDocument/2006/relationships/image" Target="../media/96ba2c1974fff943e3bfd80fe380a564d0ca04cd.png"/><Relationship Id="rId8" Type="http://schemas.openxmlformats.org/officeDocument/2006/relationships/image" Target="../media/d812dce58aa4096dbe226f22e5c9d9b8009a9ee1.png"/><Relationship Id="rId9" Type="http://schemas.openxmlformats.org/officeDocument/2006/relationships/image" Target="../media/da7bab04f0f589575cb98163160e9042fe821340.png"/><Relationship Id="rId10" Type="http://schemas.openxmlformats.org/officeDocument/2006/relationships/image" Target="../media/1beebbd787f7bfac5e413c3e2945df7a576607bc.png"/><Relationship Id="rId11" Type="http://schemas.openxmlformats.org/officeDocument/2006/relationships/image" Target="../media/1687aafd080000a64ad206df37e9c6ba2667f6fa.png"/><Relationship Id="rId12" Type="http://schemas.openxmlformats.org/officeDocument/2006/relationships/image" Target="../media/210318494897117b768ed95fe2d3aef5c9e33a4e.png"/><Relationship Id="rId13" Type="http://schemas.openxmlformats.org/officeDocument/2006/relationships/image" Target="../media/41e8145d7f2234520bacef434aad84183eb76d85.jp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524000" y="1054778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0" y="1097280"/>
                </a:moveTo>
                <a:lnTo>
                  <a:pt x="0" y="0"/>
                </a:ln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524000" y="3885447"/>
            <a:ext cx="9144000" cy="1741332"/>
          </a:xfrm>
          <a:custGeom>
            <a:avLst/>
            <a:gdLst/>
            <a:ahLst/>
            <a:cxnLst/>
            <a:rect l="l" t="t" r="r" b="b"/>
            <a:pathLst>
              <a:path w="9144000" h="1741332">
                <a:moveTo>
                  <a:pt x="0" y="1741332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1741332"/>
                </a:lnTo>
                <a:lnTo>
                  <a:pt x="0" y="174133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4867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Исследование физиологических, психологических и культурных аспектов усов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1524000" y="1054778"/>
            <a:ext cx="9144000" cy="2553577"/>
          </a:xfrm>
          <a:custGeom>
            <a:avLst/>
            <a:gdLst/>
            <a:ahLst/>
            <a:cxnLst/>
            <a:rect l="l" t="t" r="r" b="b"/>
            <a:pathLst>
              <a:path w="9144000" h="2553577">
                <a:moveTo>
                  <a:pt x="0" y="2553577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2553577"/>
                </a:lnTo>
                <a:lnTo>
                  <a:pt x="0" y="2553577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000" dirty="0">
                <a:solidFill>
                  <a:srgbClr val="3B2675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Усы: История, Влияние и Уход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276582" y="446"/>
            <a:ext cx="8092453" cy="1145448"/>
          </a:xfrm>
          <a:custGeom>
            <a:avLst/>
            <a:gdLst/>
            <a:ahLst/>
            <a:cxnLst/>
            <a:rect l="l" t="t" r="r" b="b"/>
            <a:pathLst>
              <a:path w="8092453" h="1145448">
                <a:moveTo>
                  <a:pt x="0" y="1145448"/>
                </a:moveTo>
                <a:lnTo>
                  <a:pt x="0" y="0"/>
                </a:lnTo>
                <a:lnTo>
                  <a:pt x="8092453" y="0"/>
                </a:lnTo>
                <a:lnTo>
                  <a:pt x="8092453" y="1145448"/>
                </a:lnTo>
                <a:lnTo>
                  <a:pt x="0" y="1145448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Введение в тему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-1" y="-1"/>
            <a:ext cx="2743200" cy="6857553"/>
          </a:xfrm>
          <a:custGeom>
            <a:avLst/>
            <a:gdLst/>
            <a:ahLst/>
            <a:cxnLst/>
            <a:rect l="l" t="t" r="r" b="b"/>
            <a:pathLst>
              <a:path w="2743200" h="6857553">
                <a:moveTo>
                  <a:pt x="0" y="6857553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6857553"/>
                </a:lnTo>
                <a:lnTo>
                  <a:pt x="0" y="6857553"/>
                </a:lnTo>
              </a:path>
            </a:pathLst>
          </a:custGeom>
          <a:blipFill>
            <a:blip r:embed="rId15"/>
            <a:srcRect l="36671" r="36671" t="0" b="0"/>
            <a:stretch/>
          </a:blipFill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276582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7528555" y="1635949"/>
            <a:ext cx="3840480" cy="464288"/>
          </a:xfrm>
          <a:custGeom>
            <a:avLst/>
            <a:gdLst/>
            <a:ahLst/>
            <a:cxnLst/>
            <a:rect l="l" t="t" r="r" b="b"/>
            <a:pathLst>
              <a:path w="3840480" h="464288">
                <a:moveTo>
                  <a:pt x="0" y="464288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464288"/>
                </a:lnTo>
                <a:lnTo>
                  <a:pt x="0" y="464288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Обзор Аспектов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528555" y="2262469"/>
            <a:ext cx="3840480" cy="3474720"/>
          </a:xfrm>
          <a:custGeom>
            <a:avLst/>
            <a:gdLst/>
            <a:ahLst/>
            <a:cxnLst/>
            <a:rect l="l" t="t" r="r" b="b"/>
            <a:pathLst>
              <a:path w="3840480" h="3474720">
                <a:moveTo>
                  <a:pt x="0" y="34747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474720"/>
                </a:lnTo>
                <a:lnTo>
                  <a:pt x="0" y="3474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 презентации будут рассмотрены основные аспекты, такие как исторические предпосылки и современные вызовы, с которыми сталкивается общество.</a:t>
            </a:r>
            <a:endParaRPr lang="en-US" sz="1300" dirty="0"/>
          </a:p>
          <a:p>
            <a:pPr algn="l"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Также будет проведён анализ практических примеров, показывающих влияние темы на повседневную жизнь.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3276582" y="1638533"/>
            <a:ext cx="3840480" cy="464288"/>
          </a:xfrm>
          <a:custGeom>
            <a:avLst/>
            <a:gdLst/>
            <a:ahLst/>
            <a:cxnLst/>
            <a:rect l="l" t="t" r="r" b="b"/>
            <a:pathLst>
              <a:path w="3840480" h="464288">
                <a:moveTo>
                  <a:pt x="0" y="464288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464288"/>
                </a:lnTo>
                <a:lnTo>
                  <a:pt x="0" y="464288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Тема и Значение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276582" y="2265053"/>
            <a:ext cx="3840480" cy="3474720"/>
          </a:xfrm>
          <a:custGeom>
            <a:avLst/>
            <a:gdLst/>
            <a:ahLst/>
            <a:cxnLst/>
            <a:rect l="l" t="t" r="r" b="b"/>
            <a:pathLst>
              <a:path w="3840480" h="3474720">
                <a:moveTo>
                  <a:pt x="0" y="347472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3474720"/>
                </a:lnTo>
                <a:lnTo>
                  <a:pt x="0" y="3474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Тема актуальна для современного общества, так как она затрагивает важные вопросы, влияющие на нашу жизнь.</a:t>
            </a:r>
            <a:endParaRPr lang="en-US" sz="1300" dirty="0"/>
          </a:p>
          <a:p>
            <a:pPr algn="l"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Изучение данной темы помогает осознать её значимость и влияние на различные сферы деятельности.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1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1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1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519572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2539669"/>
                </a:moveTo>
                <a:lnTo>
                  <a:pt x="0" y="0"/>
                </a:lnTo>
                <a:lnTo>
                  <a:pt x="3936979" y="0"/>
                </a:lnTo>
                <a:lnTo>
                  <a:pt x="3936979" y="2539669"/>
                </a:lnTo>
                <a:lnTo>
                  <a:pt x="0" y="2539669"/>
                </a:lnTo>
              </a:path>
            </a:pathLst>
          </a:custGeom>
          <a:blipFill>
            <a:blip r:embed="rId1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809979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2539669"/>
                </a:moveTo>
                <a:lnTo>
                  <a:pt x="0" y="0"/>
                </a:lnTo>
                <a:lnTo>
                  <a:pt x="3936979" y="0"/>
                </a:lnTo>
                <a:lnTo>
                  <a:pt x="3936979" y="2539669"/>
                </a:lnTo>
                <a:lnTo>
                  <a:pt x="0" y="2539669"/>
                </a:lnTo>
              </a:path>
            </a:pathLst>
          </a:custGeom>
          <a:blipFill>
            <a:blip r:embed="rId2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7102234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2539669"/>
                </a:moveTo>
                <a:lnTo>
                  <a:pt x="0" y="0"/>
                </a:lnTo>
                <a:lnTo>
                  <a:pt x="3936979" y="0"/>
                </a:lnTo>
                <a:lnTo>
                  <a:pt x="3936979" y="2539669"/>
                </a:lnTo>
                <a:lnTo>
                  <a:pt x="0" y="2539669"/>
                </a:lnTo>
              </a:path>
            </a:pathLst>
          </a:custGeom>
          <a:blipFill>
            <a:blip r:embed="rId2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3809979" y="3088815"/>
            <a:ext cx="1142994" cy="1142851"/>
          </a:xfrm>
          <a:custGeom>
            <a:avLst/>
            <a:gdLst/>
            <a:ahLst/>
            <a:cxnLst/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lnTo>
                  <a:pt x="1142994" y="571426"/>
                </a:lnTo>
              </a:path>
            </a:pathLst>
          </a:custGeom>
          <a:solidFill>
            <a:srgbClr val="FFFFFF"/>
          </a:solidFill>
          <a:ln w="57150">
            <a:solidFill>
              <a:srgbClr val="3B2675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2400" dirty="0">
                <a:solidFill>
                  <a:srgbClr val="3B2675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02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507996" y="3088815"/>
            <a:ext cx="1142994" cy="1142851"/>
          </a:xfrm>
          <a:custGeom>
            <a:avLst/>
            <a:gdLst/>
            <a:ahLst/>
            <a:cxnLst/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lnTo>
                  <a:pt x="1142994" y="571426"/>
                </a:lnTo>
              </a:path>
            </a:pathLst>
          </a:custGeom>
          <a:solidFill>
            <a:srgbClr val="FFFFFF"/>
          </a:solidFill>
          <a:ln w="57150">
            <a:solidFill>
              <a:srgbClr val="F23342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2400" dirty="0">
                <a:solidFill>
                  <a:srgbClr val="F23342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01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7111962" y="3088815"/>
            <a:ext cx="1142994" cy="1142851"/>
          </a:xfrm>
          <a:custGeom>
            <a:avLst/>
            <a:gdLst/>
            <a:ahLst/>
            <a:cxnLst/>
            <a:rect l="l" t="t" r="r" b="b"/>
            <a:pathLst>
              <a:path w="1142994" h="1142851">
                <a:moveTo>
                  <a:pt x="1142994" y="571426"/>
                </a:moveTo>
                <a:cubicBezTo>
                  <a:pt x="1142994" y="887015"/>
                  <a:pt x="887126" y="1142851"/>
                  <a:pt x="571497" y="1142851"/>
                </a:cubicBezTo>
                <a:cubicBezTo>
                  <a:pt x="255868" y="1142851"/>
                  <a:pt x="0" y="887015"/>
                  <a:pt x="0" y="571426"/>
                </a:cubicBezTo>
                <a:cubicBezTo>
                  <a:pt x="0" y="255836"/>
                  <a:pt x="255868" y="0"/>
                  <a:pt x="571497" y="0"/>
                </a:cubicBezTo>
                <a:cubicBezTo>
                  <a:pt x="887126" y="0"/>
                  <a:pt x="1142994" y="255836"/>
                  <a:pt x="1142994" y="571426"/>
                </a:cubicBezTo>
                <a:lnTo>
                  <a:pt x="1142994" y="571426"/>
                </a:lnTo>
              </a:path>
            </a:pathLst>
          </a:custGeom>
          <a:solidFill>
            <a:srgbClr val="FFFFFF"/>
          </a:solidFill>
          <a:ln w="57150">
            <a:solidFill>
              <a:srgbClr val="4867F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2400" dirty="0">
                <a:solidFill>
                  <a:srgbClr val="4867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03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761994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761996" y="447"/>
            <a:ext cx="10607040" cy="1097280"/>
          </a:xfrm>
          <a:custGeom>
            <a:avLst/>
            <a:gdLst/>
            <a:ahLst/>
            <a:cxnLst/>
            <a:rect l="l" t="t" r="r" b="b"/>
            <a:pathLst>
              <a:path w="10607040" h="1097280">
                <a:moveTo>
                  <a:pt x="0" y="1097280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Исторический аспект</a:t>
            </a:r>
            <a:endParaRPr lang="en-US" sz="2400" dirty="0"/>
          </a:p>
        </p:txBody>
      </p:sp>
      <p:sp>
        <p:nvSpPr>
          <p:cNvPr id="29" name="Text 27"/>
          <p:cNvSpPr/>
          <p:nvPr/>
        </p:nvSpPr>
        <p:spPr>
          <a:xfrm>
            <a:off x="1777990" y="3216411"/>
            <a:ext cx="1933565" cy="1336601"/>
          </a:xfrm>
          <a:custGeom>
            <a:avLst/>
            <a:gdLst/>
            <a:ahLst/>
            <a:cxnLst/>
            <a:rect l="l" t="t" r="r" b="b"/>
            <a:pathLst>
              <a:path w="1933565" h="1336601">
                <a:moveTo>
                  <a:pt x="0" y="1336601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появились у человека в древности. Вероятно, они служили защитным элементом для лица.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1777990" y="2744541"/>
            <a:ext cx="1933565" cy="411653"/>
          </a:xfrm>
          <a:custGeom>
            <a:avLst/>
            <a:gdLst/>
            <a:ahLst/>
            <a:cxnLst/>
            <a:rect l="l" t="t" r="r" b="b"/>
            <a:pathLst>
              <a:path w="1933565" h="411653">
                <a:moveTo>
                  <a:pt x="0" y="411653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Происхождение усов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5038757" y="3216411"/>
            <a:ext cx="1933565" cy="1336601"/>
          </a:xfrm>
          <a:custGeom>
            <a:avLst/>
            <a:gdLst/>
            <a:ahLst/>
            <a:cxnLst/>
            <a:rect l="l" t="t" r="r" b="b"/>
            <a:pathLst>
              <a:path w="1933565" h="1336601">
                <a:moveTo>
                  <a:pt x="0" y="1336601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 разных культурах усы символизируют мужественность и мудрость. В некоторых восточных культурах они ассоциируются с уважением и авторитетом.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5038756" y="2744541"/>
            <a:ext cx="1933565" cy="411653"/>
          </a:xfrm>
          <a:custGeom>
            <a:avLst/>
            <a:gdLst/>
            <a:ahLst/>
            <a:cxnLst/>
            <a:rect l="l" t="t" r="r" b="b"/>
            <a:pathLst>
              <a:path w="1933565" h="411653">
                <a:moveTo>
                  <a:pt x="0" y="411653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Культурная символика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8399156" y="3216411"/>
            <a:ext cx="1933565" cy="1336601"/>
          </a:xfrm>
          <a:custGeom>
            <a:avLst/>
            <a:gdLst/>
            <a:ahLst/>
            <a:cxnLst/>
            <a:rect l="l" t="t" r="r" b="b"/>
            <a:pathLst>
              <a:path w="1933565" h="1336601">
                <a:moveTo>
                  <a:pt x="0" y="1336601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Множество исторических фигур, таких как Фридрих Ницше и Альберт Эйнштейн, носили усы. Это сделало их иконой стиля и символами своей эпохи.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8399155" y="2744541"/>
            <a:ext cx="1933565" cy="411653"/>
          </a:xfrm>
          <a:custGeom>
            <a:avLst/>
            <a:gdLst/>
            <a:ahLst/>
            <a:cxnLst/>
            <a:rect l="l" t="t" r="r" b="b"/>
            <a:pathLst>
              <a:path w="1933565" h="411653">
                <a:moveTo>
                  <a:pt x="0" y="411653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Знаменитые носители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976282" y="1632927"/>
            <a:ext cx="2455321" cy="3993839"/>
          </a:xfrm>
          <a:custGeom>
            <a:avLst/>
            <a:gdLst/>
            <a:ahLst/>
            <a:cxnLst/>
            <a:rect l="l" t="t" r="r" b="b"/>
            <a:pathLst>
              <a:path w="2455321" h="3993839">
                <a:moveTo>
                  <a:pt x="104425" y="3993839"/>
                </a:moveTo>
                <a:cubicBezTo>
                  <a:pt x="46753" y="3993839"/>
                  <a:pt x="0" y="3947086"/>
                  <a:pt x="0" y="3889414"/>
                </a:cubicBezTo>
                <a:lnTo>
                  <a:pt x="0" y="104425"/>
                </a:lnTo>
                <a:cubicBezTo>
                  <a:pt x="0" y="46753"/>
                  <a:pt x="46753" y="0"/>
                  <a:pt x="104425" y="0"/>
                </a:cubicBezTo>
                <a:lnTo>
                  <a:pt x="2350896" y="0"/>
                </a:lnTo>
                <a:cubicBezTo>
                  <a:pt x="2408568" y="0"/>
                  <a:pt x="2455321" y="46753"/>
                  <a:pt x="2455321" y="104425"/>
                </a:cubicBezTo>
                <a:lnTo>
                  <a:pt x="2455321" y="3889414"/>
                </a:lnTo>
                <a:cubicBezTo>
                  <a:pt x="2455321" y="3947086"/>
                  <a:pt x="2408568" y="3993839"/>
                  <a:pt x="2350896" y="3993839"/>
                </a:cubicBezTo>
                <a:lnTo>
                  <a:pt x="104425" y="3993839"/>
                </a:lnTo>
              </a:path>
            </a:pathLst>
          </a:custGeom>
          <a:blipFill>
            <a:blip r:embed="rId13"/>
            <a:srcRect l="29515" r="29515" t="0" b="0"/>
            <a:stretch/>
          </a:blipFill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60397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761996" y="447"/>
            <a:ext cx="10607040" cy="1097280"/>
          </a:xfrm>
          <a:custGeom>
            <a:avLst/>
            <a:gdLst/>
            <a:ahLst/>
            <a:cxnLst/>
            <a:rect l="l" t="t" r="r" b="b"/>
            <a:pathLst>
              <a:path w="10607040" h="1097280">
                <a:moveTo>
                  <a:pt x="0" y="1097280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Физиологическое влияние усов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6197568" y="2117364"/>
            <a:ext cx="2468880" cy="3509402"/>
          </a:xfrm>
          <a:custGeom>
            <a:avLst/>
            <a:gdLst/>
            <a:ahLst/>
            <a:cxnLst/>
            <a:rect l="l" t="t" r="r" b="b"/>
            <a:pathLst>
              <a:path w="2468880" h="3509402">
                <a:moveTo>
                  <a:pt x="0" y="3509402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509402"/>
                </a:lnTo>
                <a:lnTo>
                  <a:pt x="0" y="350940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могут усиливать чувствительность кожи, благодаря большому количеству нервных окончаний.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позволяет лучше ощущать изменения температуры и окружающей среды.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197568" y="1632927"/>
            <a:ext cx="2468880" cy="365760"/>
          </a:xfrm>
          <a:custGeom>
            <a:avLst/>
            <a:gdLst/>
            <a:ahLst/>
            <a:cxnLst/>
            <a:rect l="l" t="t" r="r" b="b"/>
            <a:pathLst>
              <a:path w="2468880" h="365760">
                <a:moveTo>
                  <a:pt x="0" y="365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Чувствительность кожи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479782" y="2117364"/>
            <a:ext cx="2468880" cy="3509402"/>
          </a:xfrm>
          <a:custGeom>
            <a:avLst/>
            <a:gdLst/>
            <a:ahLst/>
            <a:cxnLst/>
            <a:rect l="l" t="t" r="r" b="b"/>
            <a:pathLst>
              <a:path w="2468880" h="3509402">
                <a:moveTo>
                  <a:pt x="0" y="3509402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509402"/>
                </a:lnTo>
                <a:lnTo>
                  <a:pt x="0" y="350940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защищают кожу лица от ультрафиолетового излучения и механических повреждений.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также предотвращают попадание пыли и мелких частиц в дыхательные пути.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479782" y="1632927"/>
            <a:ext cx="2468880" cy="365760"/>
          </a:xfrm>
          <a:custGeom>
            <a:avLst/>
            <a:gdLst/>
            <a:ahLst/>
            <a:cxnLst/>
            <a:rect l="l" t="t" r="r" b="b"/>
            <a:pathLst>
              <a:path w="2468880" h="365760">
                <a:moveTo>
                  <a:pt x="0" y="365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Защита кожи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760397" y="2117364"/>
            <a:ext cx="2468880" cy="3509402"/>
          </a:xfrm>
          <a:custGeom>
            <a:avLst/>
            <a:gdLst/>
            <a:ahLst/>
            <a:cxnLst/>
            <a:rect l="l" t="t" r="r" b="b"/>
            <a:pathLst>
              <a:path w="2468880" h="3509402">
                <a:moveTo>
                  <a:pt x="0" y="3509402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509402"/>
                </a:lnTo>
                <a:lnTo>
                  <a:pt x="0" y="3509402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помогают регулировать температуру тела, создавая барьер для холодного воздуха.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способствуют сохранению тепла в холодную погоду, уменьшая теплоотдачу.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60397" y="1632927"/>
            <a:ext cx="2468880" cy="365760"/>
          </a:xfrm>
          <a:custGeom>
            <a:avLst/>
            <a:gdLst/>
            <a:ahLst/>
            <a:cxnLst/>
            <a:rect l="l" t="t" r="r" b="b"/>
            <a:pathLst>
              <a:path w="2468880" h="365760">
                <a:moveTo>
                  <a:pt x="0" y="365760"/>
                </a:moveTo>
                <a:lnTo>
                  <a:pt x="0" y="0"/>
                </a:lnTo>
                <a:lnTo>
                  <a:pt x="2468880" y="0"/>
                </a:lnTo>
                <a:lnTo>
                  <a:pt x="246888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Терморегуляция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571520" y="-1"/>
            <a:ext cx="3620479" cy="3331255"/>
          </a:xfrm>
          <a:custGeom>
            <a:avLst/>
            <a:gdLst/>
            <a:ahLst/>
            <a:cxnLst/>
            <a:rect l="l" t="t" r="r" b="b"/>
            <a:pathLst>
              <a:path w="3620479" h="3331255">
                <a:moveTo>
                  <a:pt x="0" y="3331255"/>
                </a:moveTo>
                <a:lnTo>
                  <a:pt x="0" y="0"/>
                </a:lnTo>
                <a:lnTo>
                  <a:pt x="3620479" y="0"/>
                </a:lnTo>
                <a:lnTo>
                  <a:pt x="3620479" y="3331255"/>
                </a:lnTo>
                <a:lnTo>
                  <a:pt x="0" y="3331255"/>
                </a:lnTo>
              </a:path>
            </a:pathLst>
          </a:custGeom>
          <a:solidFill>
            <a:srgbClr val="FFFFFF">
              <a:alpha val="96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61996" y="447"/>
            <a:ext cx="10607040" cy="1097280"/>
          </a:xfrm>
          <a:custGeom>
            <a:avLst/>
            <a:gdLst/>
            <a:ahLst/>
            <a:cxnLst/>
            <a:rect l="l" t="t" r="r" b="b"/>
            <a:pathLst>
              <a:path w="10607040" h="1097280">
                <a:moveTo>
                  <a:pt x="0" y="1097280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Психологическое влияние усов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6339836" y="2562730"/>
            <a:ext cx="5029200" cy="2926080"/>
          </a:xfrm>
          <a:custGeom>
            <a:avLst/>
            <a:gdLst/>
            <a:ahLst/>
            <a:cxnLst/>
            <a:rect l="l" t="t" r="r" b="b"/>
            <a:pathLst>
              <a:path w="5029200" h="2926080">
                <a:moveTo>
                  <a:pt x="0" y="2926080"/>
                </a:moveTo>
                <a:lnTo>
                  <a:pt x="0" y="0"/>
                </a:lnTo>
                <a:lnTo>
                  <a:pt x="5029200" y="0"/>
                </a:lnTo>
                <a:lnTo>
                  <a:pt x="502920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служат средством самовыражения и индивидуальности.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Форма усов может отражать личные убеждения и культурные традиции.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339836" y="1850589"/>
            <a:ext cx="5029200" cy="582287"/>
          </a:xfrm>
          <a:custGeom>
            <a:avLst/>
            <a:gdLst/>
            <a:ahLst/>
            <a:cxnLst/>
            <a:rect l="l" t="t" r="r" b="b"/>
            <a:pathLst>
              <a:path w="5029200" h="582287">
                <a:moveTo>
                  <a:pt x="104812" y="582287"/>
                </a:moveTo>
                <a:cubicBezTo>
                  <a:pt x="46926" y="582287"/>
                  <a:pt x="0" y="535361"/>
                  <a:pt x="0" y="477475"/>
                </a:cubicBezTo>
                <a:lnTo>
                  <a:pt x="0" y="104812"/>
                </a:lnTo>
                <a:cubicBezTo>
                  <a:pt x="0" y="46926"/>
                  <a:pt x="46926" y="0"/>
                  <a:pt x="104812" y="0"/>
                </a:cubicBezTo>
                <a:lnTo>
                  <a:pt x="4924388" y="0"/>
                </a:lnTo>
                <a:cubicBezTo>
                  <a:pt x="4982274" y="0"/>
                  <a:pt x="5029200" y="46926"/>
                  <a:pt x="5029200" y="104812"/>
                </a:cubicBezTo>
                <a:lnTo>
                  <a:pt x="5029200" y="477475"/>
                </a:lnTo>
                <a:cubicBezTo>
                  <a:pt x="5029200" y="535361"/>
                  <a:pt x="4982274" y="582287"/>
                  <a:pt x="4924388" y="582287"/>
                </a:cubicBezTo>
                <a:lnTo>
                  <a:pt x="104812" y="58228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137160" rIns="0" bIns="13716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Усы как самовыражение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61996" y="2562730"/>
            <a:ext cx="5029200" cy="2926080"/>
          </a:xfrm>
          <a:custGeom>
            <a:avLst/>
            <a:gdLst/>
            <a:ahLst/>
            <a:cxnLst/>
            <a:rect l="l" t="t" r="r" b="b"/>
            <a:pathLst>
              <a:path w="5029200" h="2926080">
                <a:moveTo>
                  <a:pt x="0" y="2926080"/>
                </a:moveTo>
                <a:lnTo>
                  <a:pt x="0" y="0"/>
                </a:lnTo>
                <a:lnTo>
                  <a:pt x="5029200" y="0"/>
                </a:lnTo>
                <a:lnTo>
                  <a:pt x="502920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влияют на первое впечатление о человеке.</a:t>
            </a:r>
            <a:endParaRPr lang="en-US" sz="1400" dirty="0"/>
          </a:p>
          <a:p>
            <a:pPr algn="l" marL="182880" indent="-182880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Люди с усами выглядят более зрелыми и уверенными.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761996" y="1850589"/>
            <a:ext cx="5029200" cy="582287"/>
          </a:xfrm>
          <a:custGeom>
            <a:avLst/>
            <a:gdLst/>
            <a:ahLst/>
            <a:cxnLst/>
            <a:rect l="l" t="t" r="r" b="b"/>
            <a:pathLst>
              <a:path w="5029200" h="582287">
                <a:moveTo>
                  <a:pt x="104812" y="582287"/>
                </a:moveTo>
                <a:cubicBezTo>
                  <a:pt x="46926" y="582287"/>
                  <a:pt x="0" y="535361"/>
                  <a:pt x="0" y="477475"/>
                </a:cubicBezTo>
                <a:lnTo>
                  <a:pt x="0" y="104812"/>
                </a:lnTo>
                <a:cubicBezTo>
                  <a:pt x="0" y="46926"/>
                  <a:pt x="46926" y="0"/>
                  <a:pt x="104812" y="0"/>
                </a:cubicBezTo>
                <a:lnTo>
                  <a:pt x="4924388" y="0"/>
                </a:lnTo>
                <a:cubicBezTo>
                  <a:pt x="4982274" y="0"/>
                  <a:pt x="5029200" y="46926"/>
                  <a:pt x="5029200" y="104812"/>
                </a:cubicBezTo>
                <a:lnTo>
                  <a:pt x="5029200" y="477475"/>
                </a:lnTo>
                <a:cubicBezTo>
                  <a:pt x="5029200" y="535361"/>
                  <a:pt x="4982274" y="582287"/>
                  <a:pt x="4924388" y="582287"/>
                </a:cubicBezTo>
                <a:lnTo>
                  <a:pt x="104812" y="58228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137160" rIns="0" bIns="13716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Влияние усов на восприятие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761994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61996" y="1550462"/>
            <a:ext cx="3108960" cy="246221"/>
          </a:xfrm>
          <a:custGeom>
            <a:avLst/>
            <a:gdLst/>
            <a:ahLst/>
            <a:cxnLst/>
            <a:rect l="l" t="t" r="r" b="b"/>
            <a:pathLst>
              <a:path w="3108960" h="246221">
                <a:moveTo>
                  <a:pt x="0" y="246221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246221"/>
                </a:lnTo>
                <a:lnTo>
                  <a:pt x="0" y="2462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STRENGTHS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260076" y="1550462"/>
            <a:ext cx="3108960" cy="246221"/>
          </a:xfrm>
          <a:custGeom>
            <a:avLst/>
            <a:gdLst/>
            <a:ahLst/>
            <a:cxnLst/>
            <a:rect l="l" t="t" r="r" b="b"/>
            <a:pathLst>
              <a:path w="3108960" h="246221">
                <a:moveTo>
                  <a:pt x="0" y="246221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246221"/>
                </a:lnTo>
                <a:lnTo>
                  <a:pt x="0" y="2462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WEAKNESSES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61993" y="3953525"/>
            <a:ext cx="3108960" cy="246221"/>
          </a:xfrm>
          <a:custGeom>
            <a:avLst/>
            <a:gdLst/>
            <a:ahLst/>
            <a:cxnLst/>
            <a:rect l="l" t="t" r="r" b="b"/>
            <a:pathLst>
              <a:path w="3108960" h="246221">
                <a:moveTo>
                  <a:pt x="0" y="246221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246221"/>
                </a:lnTo>
                <a:lnTo>
                  <a:pt x="0" y="2462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OPPORTUNITIES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260076" y="3953525"/>
            <a:ext cx="3108960" cy="246221"/>
          </a:xfrm>
          <a:custGeom>
            <a:avLst/>
            <a:gdLst/>
            <a:ahLst/>
            <a:cxnLst/>
            <a:rect l="l" t="t" r="r" b="b"/>
            <a:pathLst>
              <a:path w="3108960" h="246221">
                <a:moveTo>
                  <a:pt x="0" y="246221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246221"/>
                </a:lnTo>
                <a:lnTo>
                  <a:pt x="0" y="2462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THREATS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267198" y="1858311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0" y="0"/>
                </a:lnTo>
                <a:lnTo>
                  <a:pt x="1499616" y="0"/>
                </a:lnTo>
                <a:lnTo>
                  <a:pt x="1828800" y="329184"/>
                </a:lnTo>
                <a:lnTo>
                  <a:pt x="1828800" y="1828800"/>
                </a:lnTo>
                <a:lnTo>
                  <a:pt x="0" y="18288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 flipH="1" flipV="1" rot="16200000">
            <a:off x="6095999" y="1858311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0" y="0"/>
                </a:lnTo>
                <a:lnTo>
                  <a:pt x="1499616" y="0"/>
                </a:lnTo>
                <a:lnTo>
                  <a:pt x="1828800" y="329184"/>
                </a:lnTo>
                <a:lnTo>
                  <a:pt x="1828800" y="1828800"/>
                </a:lnTo>
                <a:lnTo>
                  <a:pt x="0" y="1828800"/>
                </a:lnTo>
              </a:path>
            </a:pathLst>
          </a:custGeom>
          <a:solidFill>
            <a:srgbClr val="3B2675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 flipH="1">
            <a:off x="4267199" y="3687111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0" y="0"/>
                </a:lnTo>
                <a:lnTo>
                  <a:pt x="1499616" y="0"/>
                </a:lnTo>
                <a:lnTo>
                  <a:pt x="1828800" y="329184"/>
                </a:lnTo>
                <a:lnTo>
                  <a:pt x="1828800" y="1828800"/>
                </a:lnTo>
                <a:lnTo>
                  <a:pt x="0" y="1828800"/>
                </a:lnTo>
              </a:path>
            </a:pathLst>
          </a:custGeom>
          <a:solidFill>
            <a:srgbClr val="3B2675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 flipH="1" flipV="1">
            <a:off x="6095999" y="3687111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0" y="0"/>
                </a:lnTo>
                <a:lnTo>
                  <a:pt x="1499616" y="0"/>
                </a:lnTo>
                <a:lnTo>
                  <a:pt x="1828800" y="329184"/>
                </a:lnTo>
                <a:lnTo>
                  <a:pt x="1828800" y="1828800"/>
                </a:lnTo>
                <a:lnTo>
                  <a:pt x="0" y="18288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4267198" y="2311046"/>
            <a:ext cx="1828801" cy="923330"/>
          </a:xfrm>
          <a:custGeom>
            <a:avLst/>
            <a:gdLst/>
            <a:ahLst/>
            <a:cxnLst/>
            <a:rect l="l" t="t" r="r" b="b"/>
            <a:pathLst>
              <a:path w="1828801" h="923330">
                <a:moveTo>
                  <a:pt x="0" y="923330"/>
                </a:moveTo>
                <a:lnTo>
                  <a:pt x="0" y="0"/>
                </a:lnTo>
                <a:lnTo>
                  <a:pt x="1828801" y="0"/>
                </a:lnTo>
                <a:lnTo>
                  <a:pt x="1828801" y="923330"/>
                </a:lnTo>
                <a:lnTo>
                  <a:pt x="0" y="92333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5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S</a:t>
            </a:r>
            <a:endParaRPr lang="en-US" sz="5400" dirty="0"/>
          </a:p>
        </p:txBody>
      </p:sp>
      <p:sp>
        <p:nvSpPr>
          <p:cNvPr id="23" name="Text 21"/>
          <p:cNvSpPr/>
          <p:nvPr/>
        </p:nvSpPr>
        <p:spPr>
          <a:xfrm>
            <a:off x="6095999" y="2311045"/>
            <a:ext cx="1828801" cy="923330"/>
          </a:xfrm>
          <a:custGeom>
            <a:avLst/>
            <a:gdLst/>
            <a:ahLst/>
            <a:cxnLst/>
            <a:rect l="l" t="t" r="r" b="b"/>
            <a:pathLst>
              <a:path w="1828801" h="923330">
                <a:moveTo>
                  <a:pt x="0" y="923330"/>
                </a:moveTo>
                <a:lnTo>
                  <a:pt x="0" y="0"/>
                </a:lnTo>
                <a:lnTo>
                  <a:pt x="1828801" y="0"/>
                </a:lnTo>
                <a:lnTo>
                  <a:pt x="1828801" y="923330"/>
                </a:lnTo>
                <a:lnTo>
                  <a:pt x="0" y="92333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5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W</a:t>
            </a:r>
            <a:endParaRPr lang="en-US" sz="5400" dirty="0"/>
          </a:p>
        </p:txBody>
      </p:sp>
      <p:sp>
        <p:nvSpPr>
          <p:cNvPr id="24" name="Text 22"/>
          <p:cNvSpPr/>
          <p:nvPr/>
        </p:nvSpPr>
        <p:spPr>
          <a:xfrm>
            <a:off x="4267200" y="4139846"/>
            <a:ext cx="1828799" cy="923330"/>
          </a:xfrm>
          <a:custGeom>
            <a:avLst/>
            <a:gdLst/>
            <a:ahLst/>
            <a:cxnLst/>
            <a:rect l="l" t="t" r="r" b="b"/>
            <a:pathLst>
              <a:path w="1828799" h="923330">
                <a:moveTo>
                  <a:pt x="0" y="923330"/>
                </a:moveTo>
                <a:lnTo>
                  <a:pt x="0" y="0"/>
                </a:lnTo>
                <a:lnTo>
                  <a:pt x="1828799" y="0"/>
                </a:lnTo>
                <a:lnTo>
                  <a:pt x="1828799" y="923330"/>
                </a:lnTo>
                <a:lnTo>
                  <a:pt x="0" y="92333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5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</a:t>
            </a:r>
            <a:endParaRPr lang="en-US" sz="5400" dirty="0"/>
          </a:p>
        </p:txBody>
      </p:sp>
      <p:sp>
        <p:nvSpPr>
          <p:cNvPr id="25" name="Text 23"/>
          <p:cNvSpPr/>
          <p:nvPr/>
        </p:nvSpPr>
        <p:spPr>
          <a:xfrm>
            <a:off x="6096000" y="4139846"/>
            <a:ext cx="1828799" cy="923330"/>
          </a:xfrm>
          <a:custGeom>
            <a:avLst/>
            <a:gdLst/>
            <a:ahLst/>
            <a:cxnLst/>
            <a:rect l="l" t="t" r="r" b="b"/>
            <a:pathLst>
              <a:path w="1828799" h="923330">
                <a:moveTo>
                  <a:pt x="0" y="923330"/>
                </a:moveTo>
                <a:lnTo>
                  <a:pt x="0" y="0"/>
                </a:lnTo>
                <a:lnTo>
                  <a:pt x="1828799" y="0"/>
                </a:lnTo>
                <a:lnTo>
                  <a:pt x="1828799" y="923330"/>
                </a:lnTo>
                <a:lnTo>
                  <a:pt x="0" y="92333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54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T</a:t>
            </a:r>
            <a:endParaRPr lang="en-US" sz="5400" dirty="0"/>
          </a:p>
        </p:txBody>
      </p:sp>
      <p:sp>
        <p:nvSpPr>
          <p:cNvPr id="26" name="Text 24"/>
          <p:cNvSpPr/>
          <p:nvPr/>
        </p:nvSpPr>
        <p:spPr>
          <a:xfrm>
            <a:off x="761994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761996" y="447"/>
            <a:ext cx="10607040" cy="1097280"/>
          </a:xfrm>
          <a:custGeom>
            <a:avLst/>
            <a:gdLst/>
            <a:ahLst/>
            <a:cxnLst/>
            <a:rect l="l" t="t" r="r" b="b"/>
            <a:pathLst>
              <a:path w="10607040" h="1097280">
                <a:moveTo>
                  <a:pt x="0" y="1097280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Социальные и культурные аспекты</a:t>
            </a:r>
            <a:endParaRPr lang="en-US" sz="2400" dirty="0"/>
          </a:p>
        </p:txBody>
      </p:sp>
      <p:sp>
        <p:nvSpPr>
          <p:cNvPr id="29" name="Text 27"/>
          <p:cNvSpPr/>
          <p:nvPr/>
        </p:nvSpPr>
        <p:spPr>
          <a:xfrm>
            <a:off x="761996" y="1962132"/>
            <a:ext cx="3108960" cy="1554480"/>
          </a:xfrm>
          <a:custGeom>
            <a:avLst/>
            <a:gdLst/>
            <a:ahLst/>
            <a:cxnLst/>
            <a:rect l="l" t="t" r="r" b="b"/>
            <a:pathLst>
              <a:path w="3108960" h="1554480">
                <a:moveTo>
                  <a:pt x="0" y="155448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rgbClr val="0D0D0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становятся символом индивидуальности и стиля, позволяя людям выделяться в обществе и выражать свою индивидуальность.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8260076" y="1962132"/>
            <a:ext cx="3108960" cy="1554480"/>
          </a:xfrm>
          <a:custGeom>
            <a:avLst/>
            <a:gdLst/>
            <a:ahLst/>
            <a:cxnLst/>
            <a:rect l="l" t="t" r="r" b="b"/>
            <a:pathLst>
              <a:path w="3108960" h="1554480">
                <a:moveTo>
                  <a:pt x="0" y="155448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rgbClr val="0D0D0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Стереотипы о усах могут негативно влиять на восприятие людей, создавая предвзятости и ассоциации с определёнными характеристиками.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761993" y="4365195"/>
            <a:ext cx="3108960" cy="1554480"/>
          </a:xfrm>
          <a:custGeom>
            <a:avLst/>
            <a:gdLst/>
            <a:ahLst/>
            <a:cxnLst/>
            <a:rect l="l" t="t" r="r" b="b"/>
            <a:pathLst>
              <a:path w="3108960" h="1554480">
                <a:moveTo>
                  <a:pt x="0" y="155448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rgbClr val="0D0D0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Увеличение популярности усов в моде и искусстве открывает новые возможности для брендов и дизайнеров, способствуя созданию уникальных образов.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8260076" y="4365195"/>
            <a:ext cx="3108960" cy="1554480"/>
          </a:xfrm>
          <a:custGeom>
            <a:avLst/>
            <a:gdLst/>
            <a:ahLst/>
            <a:cxnLst/>
            <a:rect l="l" t="t" r="r" b="b"/>
            <a:pathLst>
              <a:path w="3108960" h="1554480">
                <a:moveTo>
                  <a:pt x="0" y="155448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rgbClr val="0D0D0D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Изменение модных тенденций и общественного мнения может привести к снижению интереса к усам и их культурным ассоциациям.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521191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3B2675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369977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4867FF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803577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3B2675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5946925" y="2390407"/>
            <a:ext cx="2999232" cy="2539669"/>
          </a:xfrm>
          <a:custGeom>
            <a:avLst/>
            <a:gdLst/>
            <a:ahLst/>
            <a:cxnLst/>
            <a:rect l="l" t="t" r="r" b="b"/>
            <a:pathLst>
              <a:path w="2999232" h="2539669">
                <a:moveTo>
                  <a:pt x="0" y="0"/>
                </a:moveTo>
                <a:lnTo>
                  <a:pt x="2749816" y="0"/>
                </a:lnTo>
                <a:lnTo>
                  <a:pt x="2999232" y="1269835"/>
                </a:lnTo>
                <a:lnTo>
                  <a:pt x="2749816" y="2539669"/>
                </a:lnTo>
                <a:lnTo>
                  <a:pt x="0" y="2539669"/>
                </a:lnTo>
                <a:lnTo>
                  <a:pt x="249416" y="1269835"/>
                </a:lnTo>
              </a:path>
            </a:pathLst>
          </a:custGeom>
          <a:solidFill>
            <a:srgbClr val="F23342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803577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3B2675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1600" b="1" dirty="0">
                <a:solidFill>
                  <a:srgbClr val="3B2675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369977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4867F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1800" b="1" dirty="0">
                <a:solidFill>
                  <a:srgbClr val="4867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5946925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F23342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1800" b="1" dirty="0">
                <a:solidFill>
                  <a:srgbClr val="F23342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521191" y="3248813"/>
            <a:ext cx="822960" cy="822857"/>
          </a:xfrm>
          <a:custGeom>
            <a:avLst/>
            <a:gdLst/>
            <a:ahLst/>
            <a:cxnLst/>
            <a:rect l="l" t="t" r="r" b="b"/>
            <a:pathLst>
              <a:path w="822960" h="822857">
                <a:moveTo>
                  <a:pt x="822960" y="411429"/>
                </a:moveTo>
                <a:cubicBezTo>
                  <a:pt x="822960" y="638654"/>
                  <a:pt x="638734" y="822857"/>
                  <a:pt x="411480" y="822857"/>
                </a:cubicBezTo>
                <a:cubicBezTo>
                  <a:pt x="184226" y="822857"/>
                  <a:pt x="0" y="638654"/>
                  <a:pt x="0" y="411429"/>
                </a:cubicBezTo>
                <a:cubicBezTo>
                  <a:pt x="0" y="184203"/>
                  <a:pt x="184226" y="0"/>
                  <a:pt x="411480" y="0"/>
                </a:cubicBezTo>
                <a:cubicBezTo>
                  <a:pt x="638734" y="0"/>
                  <a:pt x="822960" y="184203"/>
                  <a:pt x="822960" y="411429"/>
                </a:cubicBezTo>
              </a:path>
            </a:pathLst>
          </a:custGeom>
          <a:solidFill>
            <a:srgbClr val="FFFFFF"/>
          </a:solidFill>
          <a:ln w="50800">
            <a:solidFill>
              <a:srgbClr val="3B2675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r>
              <a:rPr lang="en-US" sz="1800" b="1" dirty="0">
                <a:solidFill>
                  <a:srgbClr val="3B2675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761994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761996" y="447"/>
            <a:ext cx="10607040" cy="1097280"/>
          </a:xfrm>
          <a:custGeom>
            <a:avLst/>
            <a:gdLst/>
            <a:ahLst/>
            <a:cxnLst/>
            <a:rect l="l" t="t" r="r" b="b"/>
            <a:pathLst>
              <a:path w="10607040" h="1097280">
                <a:moveTo>
                  <a:pt x="0" y="1097280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Уход за усами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9450274" y="3301978"/>
            <a:ext cx="1547347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Не забывайте о регулярности ухода, это важно для здоровья усов.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Избегайте использования агрессивных средств, которые могут повредить волосы.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9450274" y="2798773"/>
            <a:ext cx="1554480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Частые ошибки при уходе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6901527" y="3301978"/>
            <a:ext cx="1547347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Регулярно подстригайте усы для поддержания желаемой формы.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Используйте гребень для укладки усов в нужном направлении.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6901527" y="2798773"/>
            <a:ext cx="1554480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Поддержание формы и стиля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4335127" y="3301978"/>
            <a:ext cx="1547347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Используйте качественные масла для усов, чтобы питать волосы и кожу.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Изучите состав продуктов, чтобы избежать раздражения и аллергий.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335127" y="2798773"/>
            <a:ext cx="1554480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Продукты для ухода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1728508" y="3301978"/>
            <a:ext cx="1547347" cy="1325828"/>
          </a:xfrm>
          <a:custGeom>
            <a:avLst/>
            <a:gdLst/>
            <a:ahLst/>
            <a:cxnLst/>
            <a:rect l="l" t="t" r="r" b="b"/>
            <a:pathLst>
              <a:path w="1547347" h="1325828">
                <a:moveTo>
                  <a:pt x="0" y="1325828"/>
                </a:moveTo>
                <a:lnTo>
                  <a:pt x="0" y="0"/>
                </a:lnTo>
                <a:lnTo>
                  <a:pt x="1547347" y="0"/>
                </a:lnTo>
                <a:lnTo>
                  <a:pt x="1547347" y="1325828"/>
                </a:lnTo>
                <a:lnTo>
                  <a:pt x="0" y="1325828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Регулярно очищайте усы, чтобы избежать накопления грязи и масла.</a:t>
            </a:r>
            <a:endParaRPr lang="en-US" sz="1000" dirty="0"/>
          </a:p>
          <a:p>
            <a:pPr algn="l"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Увлажняйте усы, чтобы они выглядели здоровыми и ухоженными.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1728508" y="2798773"/>
            <a:ext cx="1554480" cy="411653"/>
          </a:xfrm>
          <a:custGeom>
            <a:avLst/>
            <a:gdLst/>
            <a:ahLst/>
            <a:cxnLst/>
            <a:rect l="l" t="t" r="r" b="b"/>
            <a:pathLst>
              <a:path w="1554480" h="411653">
                <a:moveTo>
                  <a:pt x="0" y="411653"/>
                </a:moveTo>
                <a:lnTo>
                  <a:pt x="0" y="0"/>
                </a:lnTo>
                <a:lnTo>
                  <a:pt x="1554480" y="0"/>
                </a:lnTo>
                <a:lnTo>
                  <a:pt x="1554480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rtlCol="0" anchor="t" numCol="1" spcCol="177800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Основные правила ухода за усами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571520" y="-1"/>
            <a:ext cx="3620479" cy="3331255"/>
          </a:xfrm>
          <a:custGeom>
            <a:avLst/>
            <a:gdLst/>
            <a:ahLst/>
            <a:cxnLst/>
            <a:rect l="l" t="t" r="r" b="b"/>
            <a:pathLst>
              <a:path w="3620479" h="3331255">
                <a:moveTo>
                  <a:pt x="0" y="3331255"/>
                </a:moveTo>
                <a:lnTo>
                  <a:pt x="0" y="0"/>
                </a:lnTo>
                <a:lnTo>
                  <a:pt x="3620479" y="0"/>
                </a:lnTo>
                <a:lnTo>
                  <a:pt x="3620479" y="3331255"/>
                </a:lnTo>
                <a:lnTo>
                  <a:pt x="0" y="3331255"/>
                </a:lnTo>
              </a:path>
            </a:pathLst>
          </a:custGeom>
          <a:solidFill>
            <a:srgbClr val="FFFFFF">
              <a:alpha val="96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61996" y="447"/>
            <a:ext cx="10607040" cy="1097280"/>
          </a:xfrm>
          <a:custGeom>
            <a:avLst/>
            <a:gdLst/>
            <a:ahLst/>
            <a:cxnLst/>
            <a:rect l="l" t="t" r="r" b="b"/>
            <a:pathLst>
              <a:path w="10607040" h="1097280">
                <a:moveTo>
                  <a:pt x="0" y="1097280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Заключение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 flipH="1" flipV="1">
            <a:off x="761996" y="255330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 flipH="1" flipV="1">
            <a:off x="4349986" y="255330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235A5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 flipH="1" flipV="1">
            <a:off x="7938594" y="255330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4939A"/>
          </a:solidFill>
          <a:ln/>
        </p:spPr>
        <p:txBody>
          <a:bodyPr wrap="square" lIns="90000" tIns="46800" rIns="90000" bIns="46800" rtlCol="0" anchor="ctr"/>
          <a:lstStyle/>
          <a:p>
            <a:pPr algn="ctr" marL="0" indent="0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8139762" y="2109165"/>
            <a:ext cx="3108960" cy="3657600"/>
          </a:xfrm>
          <a:custGeom>
            <a:avLst/>
            <a:gdLst/>
            <a:ahLst/>
            <a:cxnLst/>
            <a:rect l="l" t="t" r="r" b="b"/>
            <a:pathLst>
              <a:path w="3108960" h="3657600">
                <a:moveTo>
                  <a:pt x="0" y="365760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3657600"/>
                </a:lnTo>
                <a:lnTo>
                  <a:pt x="0" y="3657600"/>
                </a:lnTo>
              </a:path>
            </a:pathLst>
          </a:custGeom>
          <a:solidFill>
            <a:srgbClr val="FFFFFF"/>
          </a:solidFill>
          <a:ln w="12700">
            <a:solidFill>
              <a:srgbClr val="D0E2FC"/>
            </a:solidFill>
          </a:ln>
        </p:spPr>
        <p:txBody>
          <a:bodyPr wrap="square" lIns="137160" tIns="548640" rIns="9144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Важно продолжать изучение влияния усов на общество. Это поможет лучше понять их роль в культурных и социальных нормах.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937976" y="1823685"/>
            <a:ext cx="3108960" cy="731520"/>
          </a:xfrm>
          <a:custGeom>
            <a:avLst/>
            <a:gdLst/>
            <a:ahLst/>
            <a:cxnLst/>
            <a:rect l="l" t="t" r="r" b="b"/>
            <a:pathLst>
              <a:path w="3108960" h="731520">
                <a:moveTo>
                  <a:pt x="0" y="0"/>
                </a:moveTo>
                <a:lnTo>
                  <a:pt x="2743200" y="0"/>
                </a:lnTo>
                <a:lnTo>
                  <a:pt x="3108960" y="365760"/>
                </a:lnTo>
                <a:lnTo>
                  <a:pt x="274320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05C4CE"/>
          </a:solidFill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Необходимость дальнейших исследований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551772" y="2109165"/>
            <a:ext cx="3108960" cy="3657600"/>
          </a:xfrm>
          <a:custGeom>
            <a:avLst/>
            <a:gdLst/>
            <a:ahLst/>
            <a:cxnLst/>
            <a:rect l="l" t="t" r="r" b="b"/>
            <a:pathLst>
              <a:path w="3108960" h="3657600">
                <a:moveTo>
                  <a:pt x="0" y="365760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3657600"/>
                </a:lnTo>
                <a:lnTo>
                  <a:pt x="0" y="3657600"/>
                </a:lnTo>
              </a:path>
            </a:pathLst>
          </a:custGeom>
          <a:solidFill>
            <a:srgbClr val="FFFFFF"/>
          </a:solidFill>
          <a:ln w="12700">
            <a:solidFill>
              <a:srgbClr val="D0E2FC"/>
            </a:solidFill>
          </a:ln>
        </p:spPr>
        <p:txBody>
          <a:bodyPr wrap="square" lIns="137160" tIns="548640" rIns="9144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часто воспринимаются как элемент индивидуальности и стиля. Их значение может меняться в зависимости от культурных и исторических контекстов.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349986" y="1823685"/>
            <a:ext cx="3108960" cy="731520"/>
          </a:xfrm>
          <a:custGeom>
            <a:avLst/>
            <a:gdLst/>
            <a:ahLst/>
            <a:cxnLst/>
            <a:rect l="l" t="t" r="r" b="b"/>
            <a:pathLst>
              <a:path w="3108960" h="731520">
                <a:moveTo>
                  <a:pt x="0" y="0"/>
                </a:moveTo>
                <a:lnTo>
                  <a:pt x="2743200" y="0"/>
                </a:lnTo>
                <a:lnTo>
                  <a:pt x="3108960" y="365760"/>
                </a:lnTo>
                <a:lnTo>
                  <a:pt x="274320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3B2675"/>
          </a:solidFill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Социальное восприятие усов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963782" y="2109165"/>
            <a:ext cx="3108960" cy="3657600"/>
          </a:xfrm>
          <a:custGeom>
            <a:avLst/>
            <a:gdLst/>
            <a:ahLst/>
            <a:cxnLst/>
            <a:rect l="l" t="t" r="r" b="b"/>
            <a:pathLst>
              <a:path w="3108960" h="3657600">
                <a:moveTo>
                  <a:pt x="0" y="3657600"/>
                </a:moveTo>
                <a:lnTo>
                  <a:pt x="0" y="0"/>
                </a:lnTo>
                <a:lnTo>
                  <a:pt x="3108960" y="0"/>
                </a:lnTo>
                <a:lnTo>
                  <a:pt x="3108960" y="3657600"/>
                </a:lnTo>
                <a:lnTo>
                  <a:pt x="0" y="3657600"/>
                </a:lnTo>
              </a:path>
            </a:pathLst>
          </a:custGeom>
          <a:solidFill>
            <a:srgbClr val="FFFFFF"/>
          </a:solidFill>
          <a:ln w="12700">
            <a:solidFill>
              <a:srgbClr val="D0E2FC"/>
            </a:solidFill>
          </a:ln>
        </p:spPr>
        <p:txBody>
          <a:bodyPr wrap="square" lIns="137160" tIns="548640" rIns="9144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 могут влиять на здоровье, например, защищая кожу лица от солнечных лучей. Они также могут служить индикатором общего состояния организма.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761996" y="1823685"/>
            <a:ext cx="3108960" cy="731520"/>
          </a:xfrm>
          <a:custGeom>
            <a:avLst/>
            <a:gdLst/>
            <a:ahLst/>
            <a:cxnLst/>
            <a:rect l="l" t="t" r="r" b="b"/>
            <a:pathLst>
              <a:path w="3108960" h="731520">
                <a:moveTo>
                  <a:pt x="0" y="0"/>
                </a:moveTo>
                <a:lnTo>
                  <a:pt x="2743200" y="0"/>
                </a:lnTo>
                <a:lnTo>
                  <a:pt x="3108960" y="365760"/>
                </a:lnTo>
                <a:lnTo>
                  <a:pt x="274320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Влияние усов на здоровье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761994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8125" y="447"/>
            <a:ext cx="1866890" cy="2333321"/>
          </a:xfrm>
          <a:custGeom>
            <a:avLst/>
            <a:gdLst/>
            <a:ahLst/>
            <a:cxnLst/>
            <a:rect l="l" t="t" r="r" b="b"/>
            <a:pathLst>
              <a:path w="1866890" h="2333321">
                <a:moveTo>
                  <a:pt x="0" y="2333321"/>
                </a:moveTo>
                <a:lnTo>
                  <a:pt x="0" y="0"/>
                </a:lnTo>
                <a:lnTo>
                  <a:pt x="1866890" y="0"/>
                </a:lnTo>
                <a:lnTo>
                  <a:pt x="1866890" y="2333321"/>
                </a:lnTo>
                <a:lnTo>
                  <a:pt x="0" y="2333321"/>
                </a:lnTo>
              </a:path>
            </a:pathLst>
          </a:cu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428664" y="2299306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905626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43953" y="905"/>
            <a:ext cx="761673" cy="761442"/>
          </a:xfrm>
          <a:custGeom>
            <a:avLst/>
            <a:gdLst/>
            <a:ahLst/>
            <a:cxnLst/>
            <a:rect l="l" t="t" r="r" b="b"/>
            <a:pathLst>
              <a:path w="761673" h="761442">
                <a:moveTo>
                  <a:pt x="0" y="761442"/>
                </a:moveTo>
                <a:lnTo>
                  <a:pt x="0" y="0"/>
                </a:lnTo>
                <a:lnTo>
                  <a:pt x="761673" y="0"/>
                </a:lnTo>
                <a:lnTo>
                  <a:pt x="761673" y="761442"/>
                </a:lnTo>
                <a:lnTo>
                  <a:pt x="0" y="761442"/>
                </a:lnTo>
              </a:path>
            </a:pathLst>
          </a:cu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424806" y="1530443"/>
            <a:ext cx="767131" cy="769158"/>
          </a:xfrm>
          <a:custGeom>
            <a:avLst/>
            <a:gdLst/>
            <a:ahLst/>
            <a:cxnLst/>
            <a:rect l="l" t="t" r="r" b="b"/>
            <a:pathLst>
              <a:path w="767131" h="769158">
                <a:moveTo>
                  <a:pt x="0" y="769158"/>
                </a:moveTo>
                <a:lnTo>
                  <a:pt x="0" y="0"/>
                </a:lnTo>
                <a:lnTo>
                  <a:pt x="767131" y="0"/>
                </a:lnTo>
                <a:lnTo>
                  <a:pt x="767131" y="769158"/>
                </a:lnTo>
                <a:lnTo>
                  <a:pt x="0" y="769158"/>
                </a:lnTo>
              </a:path>
            </a:pathLst>
          </a:cu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667300" y="446"/>
            <a:ext cx="761673" cy="1521988"/>
          </a:xfrm>
          <a:custGeom>
            <a:avLst/>
            <a:gdLst/>
            <a:ahLst/>
            <a:cxnLst/>
            <a:rect l="l" t="t" r="r" b="b"/>
            <a:pathLst>
              <a:path w="761673" h="1521988">
                <a:moveTo>
                  <a:pt x="0" y="1521988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1988"/>
                </a:lnTo>
                <a:lnTo>
                  <a:pt x="0" y="1521988"/>
                </a:lnTo>
              </a:path>
            </a:pathLst>
          </a:cu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428664" y="446"/>
            <a:ext cx="761673" cy="1522286"/>
          </a:xfrm>
          <a:custGeom>
            <a:avLst/>
            <a:gdLst/>
            <a:ahLst/>
            <a:cxnLst/>
            <a:rect l="l" t="t" r="r" b="b"/>
            <a:pathLst>
              <a:path w="761673" h="1522286">
                <a:moveTo>
                  <a:pt x="0" y="1522286"/>
                </a:moveTo>
                <a:lnTo>
                  <a:pt x="0" y="0"/>
                </a:lnTo>
                <a:lnTo>
                  <a:pt x="761673" y="0"/>
                </a:lnTo>
                <a:lnTo>
                  <a:pt x="761673" y="1522286"/>
                </a:lnTo>
                <a:lnTo>
                  <a:pt x="0" y="1522286"/>
                </a:lnTo>
              </a:path>
            </a:pathLst>
          </a:cu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" y="3797252"/>
            <a:ext cx="3050241" cy="3060302"/>
          </a:xfrm>
          <a:custGeom>
            <a:avLst/>
            <a:gdLst/>
            <a:ahLst/>
            <a:cxnLst/>
            <a:rect l="l" t="t" r="r" b="b"/>
            <a:pathLst>
              <a:path w="3050241" h="3060302">
                <a:moveTo>
                  <a:pt x="0" y="3060302"/>
                </a:moveTo>
                <a:lnTo>
                  <a:pt x="0" y="0"/>
                </a:lnTo>
                <a:lnTo>
                  <a:pt x="3050241" y="0"/>
                </a:lnTo>
                <a:lnTo>
                  <a:pt x="3050241" y="3060302"/>
                </a:lnTo>
                <a:lnTo>
                  <a:pt x="0" y="3060302"/>
                </a:lnTo>
              </a:path>
            </a:pathLst>
          </a:cu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798125" y="5159122"/>
            <a:ext cx="1393812" cy="1698432"/>
          </a:xfrm>
          <a:custGeom>
            <a:avLst/>
            <a:gdLst/>
            <a:ahLst/>
            <a:cxnLst/>
            <a:rect l="l" t="t" r="r" b="b"/>
            <a:pathLst>
              <a:path w="1393812" h="1698432">
                <a:moveTo>
                  <a:pt x="0" y="1698432"/>
                </a:moveTo>
                <a:lnTo>
                  <a:pt x="0" y="0"/>
                </a:lnTo>
                <a:lnTo>
                  <a:pt x="1393812" y="0"/>
                </a:lnTo>
                <a:lnTo>
                  <a:pt x="1393812" y="1698432"/>
                </a:lnTo>
                <a:lnTo>
                  <a:pt x="0" y="1698432"/>
                </a:lnTo>
              </a:path>
            </a:pathLst>
          </a:cu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344216" y="5736925"/>
            <a:ext cx="812796" cy="1120629"/>
          </a:xfrm>
          <a:custGeom>
            <a:avLst/>
            <a:gdLst/>
            <a:ahLst/>
            <a:cxnLst/>
            <a:rect l="l" t="t" r="r" b="b"/>
            <a:pathLst>
              <a:path w="812796" h="1120629">
                <a:moveTo>
                  <a:pt x="0" y="1120629"/>
                </a:moveTo>
                <a:lnTo>
                  <a:pt x="0" y="0"/>
                </a:lnTo>
                <a:lnTo>
                  <a:pt x="812796" y="0"/>
                </a:lnTo>
                <a:lnTo>
                  <a:pt x="812796" y="1120629"/>
                </a:lnTo>
                <a:lnTo>
                  <a:pt x="0" y="1120629"/>
                </a:lnTo>
              </a:path>
            </a:pathLst>
          </a:cu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975679" y="6225811"/>
            <a:ext cx="1917690" cy="631743"/>
          </a:xfrm>
          <a:custGeom>
            <a:avLst/>
            <a:gdLst/>
            <a:ahLst/>
            <a:cxnLst/>
            <a:rect l="l" t="t" r="r" b="b"/>
            <a:pathLst>
              <a:path w="1917690" h="631743">
                <a:moveTo>
                  <a:pt x="0" y="631743"/>
                </a:moveTo>
                <a:lnTo>
                  <a:pt x="0" y="0"/>
                </a:lnTo>
                <a:lnTo>
                  <a:pt x="1917690" y="0"/>
                </a:lnTo>
                <a:lnTo>
                  <a:pt x="1917690" y="631743"/>
                </a:lnTo>
                <a:lnTo>
                  <a:pt x="0" y="631743"/>
                </a:lnTo>
              </a:path>
            </a:pathLst>
          </a:cu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420176" y="5159150"/>
            <a:ext cx="1009645" cy="1346025"/>
          </a:xfrm>
          <a:custGeom>
            <a:avLst/>
            <a:gdLst/>
            <a:ahLst/>
            <a:cxnLst/>
            <a:rect l="l" t="t" r="r" b="b"/>
            <a:pathLst>
              <a:path w="1009645" h="1346025">
                <a:moveTo>
                  <a:pt x="0" y="1346025"/>
                </a:moveTo>
                <a:lnTo>
                  <a:pt x="0" y="0"/>
                </a:lnTo>
                <a:lnTo>
                  <a:pt x="1009645" y="0"/>
                </a:lnTo>
                <a:lnTo>
                  <a:pt x="1009645" y="1346025"/>
                </a:lnTo>
                <a:lnTo>
                  <a:pt x="0" y="1346025"/>
                </a:lnTo>
              </a:path>
            </a:pathLst>
          </a:cu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61996" y="447"/>
            <a:ext cx="10607040" cy="1097280"/>
          </a:xfrm>
          <a:custGeom>
            <a:avLst/>
            <a:gdLst/>
            <a:ahLst/>
            <a:cxnLst/>
            <a:rect l="l" t="t" r="r" b="b"/>
            <a:pathLst>
              <a:path w="10607040" h="1097280">
                <a:moveTo>
                  <a:pt x="0" y="1097280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Вопросы и ответы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61997" y="1536946"/>
            <a:ext cx="3200397" cy="2057131"/>
          </a:xfrm>
          <a:custGeom>
            <a:avLst/>
            <a:gdLst/>
            <a:ahLst/>
            <a:cxnLst/>
            <a:rect l="l" t="t" r="r" b="b"/>
            <a:pathLst>
              <a:path w="3200397" h="2057131">
                <a:moveTo>
                  <a:pt x="87490" y="2057131"/>
                </a:moveTo>
                <a:cubicBezTo>
                  <a:pt x="39171" y="2057131"/>
                  <a:pt x="0" y="2017960"/>
                  <a:pt x="0" y="1969641"/>
                </a:cubicBezTo>
                <a:lnTo>
                  <a:pt x="0" y="87490"/>
                </a:lnTo>
                <a:cubicBezTo>
                  <a:pt x="0" y="39171"/>
                  <a:pt x="39171" y="0"/>
                  <a:pt x="87490" y="0"/>
                </a:cubicBezTo>
                <a:lnTo>
                  <a:pt x="3112907" y="0"/>
                </a:lnTo>
                <a:cubicBezTo>
                  <a:pt x="3161227" y="0"/>
                  <a:pt x="3200397" y="39171"/>
                  <a:pt x="3200397" y="87490"/>
                </a:cubicBezTo>
                <a:lnTo>
                  <a:pt x="3200397" y="1969641"/>
                </a:lnTo>
                <a:cubicBezTo>
                  <a:pt x="3200397" y="2017960"/>
                  <a:pt x="3161227" y="2057131"/>
                  <a:pt x="3112907" y="2057131"/>
                </a:cubicBezTo>
                <a:lnTo>
                  <a:pt x="87490" y="2057131"/>
                </a:lnTo>
              </a:path>
            </a:pathLst>
          </a:custGeom>
          <a:blipFill>
            <a:blip r:embed="rId13"/>
            <a:srcRect l="0" r="0" t="1773" b="1773"/>
            <a:stretch/>
          </a:blipFill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265938" y="2033081"/>
            <a:ext cx="3200400" cy="1560995"/>
          </a:xfrm>
          <a:custGeom>
            <a:avLst/>
            <a:gdLst/>
            <a:ahLst/>
            <a:cxnLst/>
            <a:rect l="l" t="t" r="r" b="b"/>
            <a:pathLst>
              <a:path w="3200400" h="1560995">
                <a:moveTo>
                  <a:pt x="0" y="1560995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560995"/>
                </a:lnTo>
                <a:lnTo>
                  <a:pt x="0" y="1560995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Открытое обсуждение с аудиторией позволяет выявить важные аспекты темы. Это создает пространство для обмена мнениями и идеями.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265938" y="1539856"/>
            <a:ext cx="3200400" cy="378496"/>
          </a:xfrm>
          <a:custGeom>
            <a:avLst/>
            <a:gdLst/>
            <a:ahLst/>
            <a:cxnLst/>
            <a:rect l="l" t="t" r="r" b="b"/>
            <a:pathLst>
              <a:path w="3200400" h="378496">
                <a:moveTo>
                  <a:pt x="0" y="378496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378496"/>
                </a:lnTo>
                <a:lnTo>
                  <a:pt x="0" y="378496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4867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Обсуждение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866926" y="2030171"/>
            <a:ext cx="3200400" cy="1560995"/>
          </a:xfrm>
          <a:custGeom>
            <a:avLst/>
            <a:gdLst/>
            <a:ahLst/>
            <a:cxnLst/>
            <a:rect l="l" t="t" r="r" b="b"/>
            <a:pathLst>
              <a:path w="3200400" h="1560995">
                <a:moveTo>
                  <a:pt x="0" y="1560995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560995"/>
                </a:lnTo>
                <a:lnTo>
                  <a:pt x="0" y="1560995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Ответы на вопросы помогают прояснить непонятные моменты. Это важный этап для углубления понимания темы.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7866926" y="1536946"/>
            <a:ext cx="3200400" cy="378496"/>
          </a:xfrm>
          <a:custGeom>
            <a:avLst/>
            <a:gdLst/>
            <a:ahLst/>
            <a:cxnLst/>
            <a:rect l="l" t="t" r="r" b="b"/>
            <a:pathLst>
              <a:path w="3200400" h="378496">
                <a:moveTo>
                  <a:pt x="0" y="378496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378496"/>
                </a:lnTo>
                <a:lnTo>
                  <a:pt x="0" y="378496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4867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Ответы на вопросы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61994" y="4453265"/>
            <a:ext cx="3200400" cy="1560995"/>
          </a:xfrm>
          <a:custGeom>
            <a:avLst/>
            <a:gdLst/>
            <a:ahLst/>
            <a:cxnLst/>
            <a:rect l="l" t="t" r="r" b="b"/>
            <a:pathLst>
              <a:path w="3200400" h="1560995">
                <a:moveTo>
                  <a:pt x="0" y="1560995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560995"/>
                </a:lnTo>
                <a:lnTo>
                  <a:pt x="0" y="1560995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Обмен мнениями способствует более глубокому анализу обсуждаемого вопроса. Участники могут предложить различные точки зрения.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761994" y="3960040"/>
            <a:ext cx="3200400" cy="378496"/>
          </a:xfrm>
          <a:custGeom>
            <a:avLst/>
            <a:gdLst/>
            <a:ahLst/>
            <a:cxnLst/>
            <a:rect l="l" t="t" r="r" b="b"/>
            <a:pathLst>
              <a:path w="3200400" h="378496">
                <a:moveTo>
                  <a:pt x="0" y="378496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378496"/>
                </a:lnTo>
                <a:lnTo>
                  <a:pt x="0" y="378496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4867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Обмен мнениями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265938" y="4453265"/>
            <a:ext cx="3200400" cy="1560995"/>
          </a:xfrm>
          <a:custGeom>
            <a:avLst/>
            <a:gdLst/>
            <a:ahLst/>
            <a:cxnLst/>
            <a:rect l="l" t="t" r="r" b="b"/>
            <a:pathLst>
              <a:path w="3200400" h="1560995">
                <a:moveTo>
                  <a:pt x="0" y="1560995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560995"/>
                </a:lnTo>
                <a:lnTo>
                  <a:pt x="0" y="1560995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Аудитория играет ключевую роль в обсуждении. Их активное участие обогащает диалог.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265938" y="3960040"/>
            <a:ext cx="3200400" cy="378496"/>
          </a:xfrm>
          <a:custGeom>
            <a:avLst/>
            <a:gdLst/>
            <a:ahLst/>
            <a:cxnLst/>
            <a:rect l="l" t="t" r="r" b="b"/>
            <a:pathLst>
              <a:path w="3200400" h="378496">
                <a:moveTo>
                  <a:pt x="0" y="378496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378496"/>
                </a:lnTo>
                <a:lnTo>
                  <a:pt x="0" y="378496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4867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Аудитория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7850519" y="4453265"/>
            <a:ext cx="3200400" cy="1560995"/>
          </a:xfrm>
          <a:custGeom>
            <a:avLst/>
            <a:gdLst/>
            <a:ahLst/>
            <a:cxnLst/>
            <a:rect l="l" t="t" r="r" b="b"/>
            <a:pathLst>
              <a:path w="3200400" h="1560995">
                <a:moveTo>
                  <a:pt x="0" y="1560995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1560995"/>
                </a:lnTo>
                <a:lnTo>
                  <a:pt x="0" y="1560995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Взаимодействие между участниками создает динамичную атмосферу. Это способствует более продуктивному обсуждению.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7850519" y="3960040"/>
            <a:ext cx="3200400" cy="378496"/>
          </a:xfrm>
          <a:custGeom>
            <a:avLst/>
            <a:gdLst/>
            <a:ahLst/>
            <a:cxnLst/>
            <a:rect l="l" t="t" r="r" b="b"/>
            <a:pathLst>
              <a:path w="3200400" h="378496">
                <a:moveTo>
                  <a:pt x="0" y="378496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378496"/>
                </a:lnTo>
                <a:lnTo>
                  <a:pt x="0" y="378496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4867FF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Взаимодействие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761994" y="6495651"/>
            <a:ext cx="6035040" cy="182880"/>
          </a:xfrm>
          <a:custGeom>
            <a:avLst/>
            <a:gdLst/>
            <a:ahLst/>
            <a:cxnLst/>
            <a:rect l="l" t="t" r="r" b="b"/>
            <a:pathLst>
              <a:path w="6035040" h="182880">
                <a:moveTo>
                  <a:pt x="0" y="182880"/>
                </a:moveTo>
                <a:lnTo>
                  <a:pt x="0" y="0"/>
                </a:lnTo>
                <a:lnTo>
                  <a:pt x="6035040" y="0"/>
                </a:lnTo>
                <a:lnTo>
                  <a:pt x="6035040" y="182880"/>
                </a:lnTo>
                <a:lnTo>
                  <a:pt x="0" y="18288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A6A6A6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Усы: История, Влияние и Уход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0454636" y="6129891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2025-02-20T14:13:52Z</dcterms:created>
  <dcterms:modified xsi:type="dcterms:W3CDTF">2025-02-20T14:13:52Z</dcterms:modified>
</cp:coreProperties>
</file>